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61" r:id="rId5"/>
    <p:sldId id="271" r:id="rId6"/>
    <p:sldId id="272" r:id="rId7"/>
    <p:sldId id="273" r:id="rId8"/>
    <p:sldId id="319" r:id="rId9"/>
    <p:sldId id="320" r:id="rId10"/>
    <p:sldId id="278" r:id="rId11"/>
    <p:sldId id="279" r:id="rId12"/>
    <p:sldId id="275" r:id="rId13"/>
    <p:sldId id="277" r:id="rId14"/>
    <p:sldId id="276" r:id="rId15"/>
    <p:sldId id="270" r:id="rId16"/>
    <p:sldId id="274" r:id="rId17"/>
    <p:sldId id="280" r:id="rId18"/>
    <p:sldId id="257" r:id="rId19"/>
    <p:sldId id="281" r:id="rId20"/>
    <p:sldId id="282" r:id="rId21"/>
    <p:sldId id="269" r:id="rId22"/>
    <p:sldId id="283" r:id="rId23"/>
    <p:sldId id="266" r:id="rId24"/>
    <p:sldId id="285" r:id="rId25"/>
    <p:sldId id="259" r:id="rId26"/>
    <p:sldId id="284" r:id="rId27"/>
    <p:sldId id="267" r:id="rId28"/>
    <p:sldId id="286" r:id="rId29"/>
    <p:sldId id="288" r:id="rId30"/>
    <p:sldId id="265" r:id="rId31"/>
    <p:sldId id="287" r:id="rId32"/>
    <p:sldId id="296" r:id="rId33"/>
    <p:sldId id="292" r:id="rId34"/>
    <p:sldId id="293" r:id="rId35"/>
    <p:sldId id="294" r:id="rId36"/>
    <p:sldId id="260" r:id="rId37"/>
    <p:sldId id="289" r:id="rId38"/>
    <p:sldId id="290" r:id="rId39"/>
    <p:sldId id="297" r:id="rId40"/>
    <p:sldId id="299" r:id="rId41"/>
    <p:sldId id="300" r:id="rId42"/>
    <p:sldId id="301" r:id="rId43"/>
    <p:sldId id="302" r:id="rId44"/>
    <p:sldId id="304" r:id="rId45"/>
    <p:sldId id="303" r:id="rId46"/>
    <p:sldId id="322" r:id="rId47"/>
    <p:sldId id="323" r:id="rId48"/>
    <p:sldId id="306" r:id="rId49"/>
    <p:sldId id="307" r:id="rId50"/>
    <p:sldId id="321" r:id="rId51"/>
    <p:sldId id="308" r:id="rId52"/>
    <p:sldId id="324" r:id="rId53"/>
    <p:sldId id="325" r:id="rId54"/>
    <p:sldId id="309" r:id="rId55"/>
    <p:sldId id="310" r:id="rId56"/>
    <p:sldId id="313" r:id="rId57"/>
    <p:sldId id="314" r:id="rId58"/>
    <p:sldId id="315" r:id="rId59"/>
    <p:sldId id="316" r:id="rId60"/>
    <p:sldId id="317" r:id="rId6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7" autoAdjust="0"/>
    <p:restoredTop sz="94660"/>
  </p:normalViewPr>
  <p:slideViewPr>
    <p:cSldViewPr snapToGrid="0" snapToObjects="1">
      <p:cViewPr>
        <p:scale>
          <a:sx n="205" d="100"/>
          <a:sy n="205" d="100"/>
        </p:scale>
        <p:origin x="-784" y="-1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5D3A-6D45-45E3-A976-B17E69128BA5}" type="datetimeFigureOut">
              <a:rPr lang="en-US" smtClean="0"/>
              <a:t>7/24/15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3535D3A-6D45-45E3-A976-B17E69128BA5}" type="datetimeFigureOut">
              <a:rPr lang="en-US" smtClean="0"/>
              <a:pPr/>
              <a:t>7/24/15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Lucida Grande"/>
        <a:buChar char="»"/>
        <a:defRPr sz="21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5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500" y="630427"/>
            <a:ext cx="4890499" cy="35630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b="0" dirty="0" smtClean="0"/>
              <a:t>The </a:t>
            </a:r>
            <a:r>
              <a:rPr lang="en-US" sz="4000" dirty="0" smtClean="0"/>
              <a:t>Authentication Equation</a:t>
            </a:r>
            <a:br>
              <a:rPr lang="en-US" sz="4000" dirty="0" smtClean="0"/>
            </a:b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Visualizing </a:t>
            </a:r>
            <a:r>
              <a:rPr lang="en-US" sz="2400" b="0" dirty="0" smtClean="0"/>
              <a:t>the convergence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security </a:t>
            </a:r>
            <a:r>
              <a:rPr lang="en-US" sz="2400" b="0" dirty="0" smtClean="0"/>
              <a:t>and</a:t>
            </a:r>
            <a:r>
              <a:rPr lang="en-US" sz="2400" dirty="0" smtClean="0"/>
              <a:t> usability </a:t>
            </a:r>
            <a:br>
              <a:rPr lang="en-US" sz="2400" dirty="0" smtClean="0"/>
            </a:br>
            <a:r>
              <a:rPr lang="en-US" sz="2400" b="0" dirty="0" smtClean="0"/>
              <a:t>of</a:t>
            </a:r>
            <a:r>
              <a:rPr lang="en-US" sz="2400" dirty="0" smtClean="0"/>
              <a:t> text-based passwords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0500" y="3483450"/>
            <a:ext cx="4890499" cy="864843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 smtClean="0">
                <a:latin typeface="Helvetica"/>
                <a:cs typeface="Helvetica"/>
              </a:rPr>
              <a:t>Cathryn </a:t>
            </a:r>
            <a:r>
              <a:rPr lang="en-US" sz="1600" b="1" i="0" dirty="0" err="1" smtClean="0">
                <a:latin typeface="Helvetica"/>
                <a:cs typeface="Helvetica"/>
              </a:rPr>
              <a:t>Ploehn</a:t>
            </a:r>
            <a:r>
              <a:rPr lang="en-US" sz="1600" b="1" i="0" dirty="0" smtClean="0">
                <a:latin typeface="Helvetica"/>
                <a:cs typeface="Helvetica"/>
              </a:rPr>
              <a:t>, Kristen Greene</a:t>
            </a:r>
          </a:p>
          <a:p>
            <a:pPr algn="l"/>
            <a:r>
              <a:rPr lang="en-US" sz="1300" dirty="0"/>
              <a:t>United States National Institute of Standards </a:t>
            </a:r>
            <a:r>
              <a:rPr lang="en-US" sz="1300" dirty="0" smtClean="0"/>
              <a:t>and Technology</a:t>
            </a:r>
            <a:endParaRPr lang="en-US" sz="1300" dirty="0"/>
          </a:p>
        </p:txBody>
      </p:sp>
      <p:pic>
        <p:nvPicPr>
          <p:cNvPr id="5" name="Picture 4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1" y="-2056819"/>
            <a:ext cx="2308570" cy="9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84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6921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129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7644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6871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0Vi:cxsyn0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6860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</p:spTree>
    <p:extLst>
      <p:ext uri="{BB962C8B-B14F-4D97-AF65-F5344CB8AC3E}">
        <p14:creationId xmlns:p14="http://schemas.microsoft.com/office/powerpoint/2010/main" val="301655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8578" y="3151114"/>
            <a:ext cx="57668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000000"/>
                </a:solidFill>
                <a:latin typeface="Times"/>
                <a:cs typeface="Times"/>
              </a:rPr>
              <a:t>oh the humanity</a:t>
            </a:r>
            <a:endParaRPr lang="en-US" sz="3200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8107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5222" y="273846"/>
            <a:ext cx="5410127" cy="994172"/>
          </a:xfrm>
        </p:spPr>
        <p:txBody>
          <a:bodyPr/>
          <a:lstStyle/>
          <a:p>
            <a:r>
              <a:rPr lang="en-US" dirty="0" smtClean="0"/>
              <a:t>cognitive load</a:t>
            </a:r>
            <a:br>
              <a:rPr lang="en-US" dirty="0" smtClean="0"/>
            </a:br>
            <a:r>
              <a:rPr lang="en-US" dirty="0" smtClean="0"/>
              <a:t>of passwords</a:t>
            </a:r>
            <a:endParaRPr lang="en-US" dirty="0"/>
          </a:p>
        </p:txBody>
      </p:sp>
      <p:pic>
        <p:nvPicPr>
          <p:cNvPr id="8" name="Picture 7" descr="cognitive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3773" y="2163126"/>
            <a:ext cx="3822280" cy="29165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053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5222" y="273846"/>
            <a:ext cx="5410127" cy="994172"/>
          </a:xfrm>
        </p:spPr>
        <p:txBody>
          <a:bodyPr/>
          <a:lstStyle/>
          <a:p>
            <a:r>
              <a:rPr lang="en-US" dirty="0" smtClean="0"/>
              <a:t>cognitive load</a:t>
            </a:r>
            <a:br>
              <a:rPr lang="en-US" dirty="0" smtClean="0"/>
            </a:br>
            <a:r>
              <a:rPr lang="en-US" dirty="0" smtClean="0"/>
              <a:t>of passwords</a:t>
            </a:r>
            <a:endParaRPr lang="en-US" dirty="0"/>
          </a:p>
        </p:txBody>
      </p:sp>
      <p:pic>
        <p:nvPicPr>
          <p:cNvPr id="8" name="Picture 7" descr="cognitive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3773" y="3019870"/>
            <a:ext cx="3822280" cy="20598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983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86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5222" y="273846"/>
            <a:ext cx="5410127" cy="994172"/>
          </a:xfrm>
        </p:spPr>
        <p:txBody>
          <a:bodyPr/>
          <a:lstStyle/>
          <a:p>
            <a:r>
              <a:rPr lang="en-US" dirty="0" smtClean="0"/>
              <a:t>cognitive load</a:t>
            </a:r>
            <a:br>
              <a:rPr lang="en-US" dirty="0" smtClean="0"/>
            </a:br>
            <a:r>
              <a:rPr lang="en-US" dirty="0" smtClean="0"/>
              <a:t>of passwords</a:t>
            </a:r>
            <a:endParaRPr lang="en-US" dirty="0"/>
          </a:p>
        </p:txBody>
      </p:sp>
      <p:pic>
        <p:nvPicPr>
          <p:cNvPr id="8" name="Picture 7" descr="cognitive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73773" y="3894842"/>
            <a:ext cx="3822280" cy="114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804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5222" y="273846"/>
            <a:ext cx="5410127" cy="994172"/>
          </a:xfrm>
        </p:spPr>
        <p:txBody>
          <a:bodyPr/>
          <a:lstStyle/>
          <a:p>
            <a:r>
              <a:rPr lang="en-US" dirty="0" smtClean="0"/>
              <a:t>cognitive load</a:t>
            </a:r>
            <a:br>
              <a:rPr lang="en-US" dirty="0" smtClean="0"/>
            </a:br>
            <a:r>
              <a:rPr lang="en-US" dirty="0" smtClean="0"/>
              <a:t>of passwords</a:t>
            </a:r>
            <a:endParaRPr lang="en-US" dirty="0"/>
          </a:p>
        </p:txBody>
      </p:sp>
      <p:pic>
        <p:nvPicPr>
          <p:cNvPr id="8" name="Picture 7" descr="cognitiveLo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2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</p:spTree>
    <p:extLst>
      <p:ext uri="{BB962C8B-B14F-4D97-AF65-F5344CB8AC3E}">
        <p14:creationId xmlns:p14="http://schemas.microsoft.com/office/powerpoint/2010/main" val="166672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523" y="1807780"/>
            <a:ext cx="81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0Vi</a:t>
            </a:r>
            <a:r>
              <a:rPr lang="en-US" sz="6000" b="1" dirty="0">
                <a:latin typeface="Helvetica"/>
                <a:cs typeface="Helvetica"/>
              </a:rPr>
              <a:t>:c</a:t>
            </a:r>
            <a:r>
              <a:rPr lang="en-US" sz="6000" b="1" dirty="0">
                <a:solidFill>
                  <a:srgbClr val="D0CECE"/>
                </a:solidFill>
                <a:latin typeface="Helvetica"/>
                <a:cs typeface="Helvetica"/>
              </a:rPr>
              <a:t>xsyn03'An</a:t>
            </a:r>
          </a:p>
        </p:txBody>
      </p:sp>
    </p:spTree>
    <p:extLst>
      <p:ext uri="{BB962C8B-B14F-4D97-AF65-F5344CB8AC3E}">
        <p14:creationId xmlns:p14="http://schemas.microsoft.com/office/powerpoint/2010/main" val="357056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pingStrateg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639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2912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previous password with </a:t>
            </a:r>
            <a:r>
              <a:rPr lang="en-US" dirty="0" smtClean="0">
                <a:solidFill>
                  <a:schemeClr val="bg1"/>
                </a:solidFill>
              </a:rPr>
              <a:t>minor </a:t>
            </a:r>
            <a:r>
              <a:rPr lang="en-US" dirty="0">
                <a:solidFill>
                  <a:schemeClr val="bg1"/>
                </a:solidFill>
              </a:rPr>
              <a:t>changes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existing password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recycling </a:t>
            </a:r>
            <a:r>
              <a:rPr lang="en-US" dirty="0">
                <a:solidFill>
                  <a:schemeClr val="bg1"/>
                </a:solidFill>
              </a:rPr>
              <a:t>old password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common name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storage methods</a:t>
            </a:r>
          </a:p>
        </p:txBody>
      </p:sp>
    </p:spTree>
    <p:extLst>
      <p:ext uri="{BB962C8B-B14F-4D97-AF65-F5344CB8AC3E}">
        <p14:creationId xmlns:p14="http://schemas.microsoft.com/office/powerpoint/2010/main" val="222214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pingStrateg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639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strategies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2912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previous password with </a:t>
            </a:r>
            <a:r>
              <a:rPr lang="en-US" dirty="0" smtClean="0">
                <a:solidFill>
                  <a:schemeClr val="bg1"/>
                </a:solidFill>
              </a:rPr>
              <a:t>minor </a:t>
            </a:r>
            <a:r>
              <a:rPr lang="en-US" dirty="0">
                <a:solidFill>
                  <a:schemeClr val="bg1"/>
                </a:solidFill>
              </a:rPr>
              <a:t>changes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existing password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recycling </a:t>
            </a:r>
            <a:r>
              <a:rPr lang="en-US" dirty="0">
                <a:solidFill>
                  <a:schemeClr val="bg1"/>
                </a:solidFill>
              </a:rPr>
              <a:t>old password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common name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storage methods</a:t>
            </a:r>
          </a:p>
        </p:txBody>
      </p:sp>
    </p:spTree>
    <p:extLst>
      <p:ext uri="{BB962C8B-B14F-4D97-AF65-F5344CB8AC3E}">
        <p14:creationId xmlns:p14="http://schemas.microsoft.com/office/powerpoint/2010/main" val="283123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pingStrateg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639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coping strategies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291258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previous password with </a:t>
            </a:r>
            <a:r>
              <a:rPr lang="en-US" dirty="0" smtClean="0"/>
              <a:t>minor </a:t>
            </a:r>
            <a:r>
              <a:rPr lang="en-US" dirty="0"/>
              <a:t>changes</a:t>
            </a:r>
          </a:p>
          <a:p>
            <a:r>
              <a:rPr lang="en-US" dirty="0" smtClean="0"/>
              <a:t>using </a:t>
            </a:r>
            <a:r>
              <a:rPr lang="en-US" dirty="0"/>
              <a:t>existing password</a:t>
            </a:r>
          </a:p>
          <a:p>
            <a:r>
              <a:rPr lang="en-US" dirty="0" smtClean="0"/>
              <a:t>recycling </a:t>
            </a:r>
            <a:r>
              <a:rPr lang="en-US" dirty="0"/>
              <a:t>old password</a:t>
            </a:r>
          </a:p>
          <a:p>
            <a:r>
              <a:rPr lang="en-US" dirty="0" smtClean="0"/>
              <a:t>using </a:t>
            </a:r>
            <a:r>
              <a:rPr lang="en-US" dirty="0"/>
              <a:t>common name</a:t>
            </a:r>
          </a:p>
          <a:p>
            <a:r>
              <a:rPr lang="en-US" dirty="0" smtClean="0"/>
              <a:t>using </a:t>
            </a:r>
            <a:r>
              <a:rPr lang="en-US" dirty="0"/>
              <a:t>storage methods</a:t>
            </a:r>
          </a:p>
        </p:txBody>
      </p:sp>
    </p:spTree>
    <p:extLst>
      <p:ext uri="{BB962C8B-B14F-4D97-AF65-F5344CB8AC3E}">
        <p14:creationId xmlns:p14="http://schemas.microsoft.com/office/powerpoint/2010/main" val="1857318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verythingO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71033" y="2213423"/>
            <a:ext cx="184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😱</a:t>
            </a:r>
          </a:p>
        </p:txBody>
      </p:sp>
      <p:pic>
        <p:nvPicPr>
          <p:cNvPr id="6" name="Picture 5" descr="cognitiveLoad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Do </a:t>
            </a:r>
            <a:r>
              <a:rPr lang="en-US" dirty="0" smtClean="0"/>
              <a:t>usable</a:t>
            </a:r>
            <a:r>
              <a:rPr lang="en-US" b="0" dirty="0" smtClean="0"/>
              <a:t> and </a:t>
            </a:r>
            <a:r>
              <a:rPr lang="en-US" dirty="0" smtClean="0"/>
              <a:t>secure</a:t>
            </a:r>
            <a:r>
              <a:rPr lang="en-US" b="0" dirty="0" smtClean="0"/>
              <a:t> passwords </a:t>
            </a:r>
            <a:r>
              <a:rPr lang="en-US" dirty="0" smtClean="0"/>
              <a:t>exist?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9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317" y="273844"/>
            <a:ext cx="8038447" cy="4540897"/>
          </a:xfrm>
        </p:spPr>
        <p:txBody>
          <a:bodyPr>
            <a:noAutofit/>
          </a:bodyPr>
          <a:lstStyle/>
          <a:p>
            <a:pPr algn="ctr"/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the </a:t>
            </a:r>
            <a:r>
              <a:rPr lang="en-US" sz="320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universal</a:t>
            </a:r>
            <a:r>
              <a:rPr lang="en-US" sz="3200" b="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 struggle of the modern human</a:t>
            </a:r>
          </a:p>
        </p:txBody>
      </p:sp>
    </p:spTree>
    <p:extLst>
      <p:ext uri="{BB962C8B-B14F-4D97-AF65-F5344CB8AC3E}">
        <p14:creationId xmlns:p14="http://schemas.microsoft.com/office/powerpoint/2010/main" val="810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85697" y="661939"/>
            <a:ext cx="3685310" cy="3685310"/>
          </a:xfrm>
          <a:prstGeom prst="ellipse">
            <a:avLst/>
          </a:prstGeom>
          <a:solidFill>
            <a:srgbClr val="82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80367" y="661939"/>
            <a:ext cx="3685310" cy="3685310"/>
          </a:xfrm>
          <a:prstGeom prst="ellipse">
            <a:avLst/>
          </a:prstGeom>
          <a:solidFill>
            <a:schemeClr val="accent6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80367" y="947887"/>
            <a:ext cx="1690640" cy="30988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Do </a:t>
            </a:r>
            <a:r>
              <a:rPr lang="en-US" sz="3200" i="1" dirty="0" smtClean="0">
                <a:solidFill>
                  <a:schemeClr val="bg1"/>
                </a:solidFill>
                <a:latin typeface="Times"/>
                <a:cs typeface="Times"/>
              </a:rPr>
              <a:t>I exist</a:t>
            </a:r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71006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785697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72183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Requir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9892" y="1282305"/>
            <a:ext cx="4560696" cy="2139553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Can we </a:t>
            </a:r>
            <a:r>
              <a:rPr lang="en-US" sz="3200" dirty="0" smtClean="0"/>
              <a:t>optimize</a:t>
            </a:r>
            <a:r>
              <a:rPr lang="en-US" sz="3200" b="0" dirty="0" smtClean="0"/>
              <a:t> password requirements for usability?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9892" y="3442099"/>
            <a:ext cx="4560696" cy="1125140"/>
          </a:xfrm>
        </p:spPr>
        <p:txBody>
          <a:bodyPr/>
          <a:lstStyle/>
          <a:p>
            <a:r>
              <a:rPr lang="en-US" dirty="0" smtClean="0"/>
              <a:t>(while maintaining the security)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Identify </a:t>
            </a:r>
            <a:r>
              <a:rPr lang="en-US" dirty="0" smtClean="0"/>
              <a:t>which</a:t>
            </a:r>
            <a:r>
              <a:rPr lang="en-US" b="0" dirty="0" smtClean="0"/>
              <a:t> aspects </a:t>
            </a:r>
            <a:br>
              <a:rPr lang="en-US" b="0" dirty="0" smtClean="0"/>
            </a:br>
            <a:r>
              <a:rPr lang="en-US" b="0" dirty="0" smtClean="0"/>
              <a:t>of </a:t>
            </a:r>
            <a:r>
              <a:rPr lang="en-US" dirty="0" smtClean="0"/>
              <a:t>secure</a:t>
            </a:r>
            <a:r>
              <a:rPr lang="en-US" b="0" dirty="0" smtClean="0"/>
              <a:t> passwords lead to </a:t>
            </a:r>
            <a:br>
              <a:rPr lang="en-US" b="0" dirty="0" smtClean="0"/>
            </a:br>
            <a:r>
              <a:rPr lang="en-US" dirty="0" smtClean="0"/>
              <a:t>usability 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4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77718" y="3802334"/>
            <a:ext cx="5481235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192" y="3802334"/>
            <a:ext cx="72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length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49772" y="1637646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252223" y="1637869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8366" y="1637646"/>
            <a:ext cx="3245434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0481" y="1165692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symbols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70908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1020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04706" y="2823446"/>
            <a:ext cx="7492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01983" y="3233520"/>
            <a:ext cx="3993859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67307" y="3236862"/>
            <a:ext cx="161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digits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3354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Explore the interaction between </a:t>
            </a:r>
            <a:r>
              <a:rPr lang="en-US" dirty="0" smtClean="0"/>
              <a:t>security</a:t>
            </a:r>
            <a:r>
              <a:rPr lang="en-US" b="0" dirty="0" smtClean="0"/>
              <a:t> and </a:t>
            </a:r>
            <a:r>
              <a:rPr lang="en-US" dirty="0" smtClean="0"/>
              <a:t>usability</a:t>
            </a:r>
            <a:r>
              <a:rPr lang="en-US" b="0" dirty="0" smtClean="0"/>
              <a:t> </a:t>
            </a:r>
            <a:r>
              <a:rPr lang="en-US" dirty="0" smtClean="0"/>
              <a:t>components</a:t>
            </a:r>
            <a:r>
              <a:rPr lang="en-US" b="0" dirty="0" smtClean="0"/>
              <a:t> of 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0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3288"/>
            <a:ext cx="9144000" cy="526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latin typeface="Consolas"/>
                <a:cs typeface="Consolas"/>
              </a:rPr>
              <a:t>"</a:t>
            </a:r>
            <a:r>
              <a:rPr lang="pl-PL" sz="800" dirty="0">
                <a:latin typeface="Consolas"/>
                <a:cs typeface="Consolas"/>
              </a:rPr>
              <a:t>:MD}X,3r+v",1,3,0,1,0,0,5,65.54588851677637,"MDXrv3:},+",51.92475240350173,13.621136113274641,20.781068685625232,0,3,2,1,0,0,6,23,17,23,17,16,16,10,5,1,4</a:t>
            </a:r>
          </a:p>
          <a:p>
            <a:r>
              <a:rPr lang="pl-PL" sz="800" dirty="0">
                <a:latin typeface="Consolas"/>
                <a:cs typeface="Consolas"/>
              </a:rPr>
              <a:t>{Pfu_7P5&gt;i,1,1,2,0,1,-1,4,65.54588851677637,PPfui75{_&gt;,50.92475240350173,14.621136113274641,22.306717391636827,0,1,3,1,0,-1,4,22,14,22,14,15,15,10,5,2,3</a:t>
            </a:r>
          </a:p>
          <a:p>
            <a:r>
              <a:rPr lang="pl-PL" sz="800" dirty="0">
                <a:latin typeface="Consolas"/>
                <a:cs typeface="Consolas"/>
              </a:rPr>
              <a:t>"^,:Ll4~2R^",1,5,1,0,0,0,7,65.54588851677637,"LRl42^,:~^",52.661717997667935,12.884170519108435,19.656718080510498,0,5,2,1,0,0,8,22,16,19,15,16,16,10,3,2,5</a:t>
            </a:r>
          </a:p>
          <a:p>
            <a:r>
              <a:rPr lang="pl-PL" sz="800" dirty="0">
                <a:latin typeface="Consolas"/>
                <a:cs typeface="Consolas"/>
              </a:rPr>
              <a:t>3wA5~wfyRe,0,0,2,2,1,-2,3,65.54588851677637,ARwwfye35~,52.661717997667935,12.884170519108435,19.656718080510498,0,0,4,1,0,-1,4,17,14,17,14,13,13,10,7,2,1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"r};1:=Z,Nb",0,7,0,0,0,0,7,65.54588851677637,"ZNrb1};:=,",52.661717997667935,12.884170519108435,19.656718080510498,0,5,2,1,0,0,8,19,17,19,17,14,14,10,4,1,5</a:t>
            </a:r>
          </a:p>
          <a:p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&lt;</a:t>
            </a:r>
            <a:r>
              <a:rPr lang="pl-PL" sz="800" dirty="0" err="1">
                <a:latin typeface="Consolas"/>
                <a:cs typeface="Consolas"/>
              </a:rPr>
              <a:t>gOfZ</a:t>
            </a:r>
            <a:r>
              <a:rPr lang="pl-PL" sz="800" dirty="0">
                <a:latin typeface="Consolas"/>
                <a:cs typeface="Consolas"/>
              </a:rPr>
              <a:t>@&amp;8,0,3,1,1,0,-1,4,65.54588851677637,OZstgf8&lt;@&amp;,51.92475240350173,13.621136113274641,20.781068685625232,0,1,3,1,0,-1,4,16,15,16,15,15,15,10,6,1,3</a:t>
            </a:r>
          </a:p>
          <a:p>
            <a:r>
              <a:rPr lang="pl-PL" sz="800" dirty="0" err="1">
                <a:latin typeface="Consolas"/>
                <a:cs typeface="Consolas"/>
              </a:rPr>
              <a:t>dJ</a:t>
            </a:r>
            <a:r>
              <a:rPr lang="pl-PL" sz="800" dirty="0">
                <a:latin typeface="Consolas"/>
                <a:cs typeface="Consolas"/>
              </a:rPr>
              <a:t>}5GRA8pj,0,0,2,2,1,-1,4,65.54588851677637,JGRAdpj58},51.92475240350173,13.621136113274641,20.781068685625232,0,0,4,1,0,-1,4,20,16,20,16,15,15,10,7,2,1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",)1i*ZNq;U",1,3,1,1,0,0,6,65.54588851677637,"ZNUiq1,)*;",51.92475240350173,13.621136113274641,20.781068685625232,0,3,2,1,0,-1,5,20,16,19,14,15,15,10,5,1,4</a:t>
            </a:r>
          </a:p>
          <a:p>
            <a:r>
              <a:rPr lang="pl-PL" sz="800" dirty="0">
                <a:latin typeface="Consolas"/>
                <a:cs typeface="Consolas"/>
              </a:rPr>
              <a:t>i&amp;#8Zw$NS$,0,3,1,1,0,0,5,65.54588851677637,ZNSiw8&amp;#$$,51.92475240350173,13.621136113274641,20.781068685625232,0,3,2,1,0,-1,5,20,16,20,16,17,17,10,5,1,4</a:t>
            </a:r>
          </a:p>
          <a:p>
            <a:r>
              <a:rPr lang="pl-PL" sz="800" dirty="0">
                <a:latin typeface="Consolas"/>
                <a:cs typeface="Consolas"/>
              </a:rPr>
              <a:t>h|v+wzDA3N,0,1,2,1,1,-1,4,65.54588851677637,DANhvwz3|+,51.92475240350173,13.621136113274641,20.781068685625232,0,0,3,1,0,-1,3,21,15,21,15,15,15,10,7,1,2</a:t>
            </a:r>
          </a:p>
          <a:p>
            <a:r>
              <a:rPr lang="pl-PL" sz="800" dirty="0">
                <a:latin typeface="Consolas"/>
                <a:cs typeface="Consolas"/>
              </a:rPr>
              <a:t>!0vG.bvc@h,1,1,2,1,0,0,5,65.54588851677637,Gvbvch0!.@,53.2466804983891,12.29920801838728,18.76427079821996,0,1,3,0,0,0,4,17,12,17,12,13,13,10,6,1,3</a:t>
            </a:r>
          </a:p>
          <a:p>
            <a:r>
              <a:rPr lang="pl-PL" sz="800" dirty="0">
                <a:latin typeface="Consolas"/>
                <a:cs typeface="Consolas"/>
              </a:rPr>
              <a:t>qw|43#UHbh,0,1,1,1,0,-1,2,65.54588851677637,UHqwbh43|#,51.33978990278057,14.206098613995799,21.673515967915773,0,0,3,1,0,-1,3,17,14,17,14,14,14,10,6,2,2</a:t>
            </a:r>
          </a:p>
          <a:p>
            <a:r>
              <a:rPr lang="pl-PL" sz="800" dirty="0">
                <a:latin typeface="Consolas"/>
                <a:cs typeface="Consolas"/>
              </a:rPr>
              <a:t>tw|850|_iB,0,3,1,1,0,-1,4,65.54588851677637,Btwi850||_,51.50971490422289,14.036173612553485,21.41427010934629,0,1,3,0,0,-1,3,16,13,16,13,14,14,10,4,3,3</a:t>
            </a:r>
          </a:p>
          <a:p>
            <a:r>
              <a:rPr lang="pl-PL" sz="800" dirty="0">
                <a:latin typeface="Consolas"/>
                <a:cs typeface="Consolas"/>
              </a:rPr>
              <a:t>4]I]i~L4Kn,0,3,1,0,1,0,5,65.54588851677637,ILKin44]]~,50.92475240350173,14.621136113274641,22.306717391636827,0,1,3,1,0,-1,4,24,15,24,15,14,14,10,5,2,3</a:t>
            </a:r>
          </a:p>
          <a:p>
            <a:r>
              <a:rPr lang="pl-PL" sz="800" dirty="0">
                <a:latin typeface="Consolas"/>
                <a:cs typeface="Consolas"/>
              </a:rPr>
              <a:t>!l:z3LM%8M,1,1,1,1,1,0,5,65.54588851677637,LMMlz38!:%,50.92475240350173,14.621136113274641,22.306717391636827,0,1,3,1,0,0,5,23,15,23,15,16,16,10,5,2,3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wEqC</a:t>
            </a:r>
            <a:r>
              <a:rPr lang="pl-PL" sz="800" dirty="0">
                <a:latin typeface="Consolas"/>
                <a:cs typeface="Consolas"/>
              </a:rPr>
              <a:t>)8gdwl,0,0,2,1,0,-1,2,65.54588851677637,ECwqgdwl8),54.2466804983891,11.29920801838728,17.238622092208367,0,0,4,1,0,-1,4,14,13,14,13,13,13,10,8,1,1</a:t>
            </a:r>
          </a:p>
          <a:p>
            <a:r>
              <a:rPr lang="pl-PL" sz="800" dirty="0">
                <a:latin typeface="Consolas"/>
                <a:cs typeface="Consolas"/>
              </a:rPr>
              <a:t>?&lt;o2$YE}jQ,1,3,0,2,0,-1,5,65.54588851677637,YEQoj2?&lt;$},51.92475240350173,13.621136113274641,20.781068685625232,0,3,2,1,0,-1,5,21,17,21,17,17,17,10,5,1,4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m{&amp;n3S5G2s,0,1,2,0,1,0,4,65.54588851677637,SGmns352{&amp;,50.92475240350173,14.621136113274641,22.306717391636827,0,0,3,1,0,0,4,22,15,22,15,14,14,10,5,3,2</a:t>
            </a:r>
          </a:p>
          <a:p>
            <a:r>
              <a:rPr lang="pl-PL" sz="800" dirty="0">
                <a:latin typeface="Consolas"/>
                <a:cs typeface="Consolas"/>
              </a:rPr>
              <a:t>[35&lt;TuIqvq,1,0,2,1,0,-1,3,65.54588851677637,TIuqvq35[&lt;,51.33978990278057,14.206098613995799,21.673515967915773,0,0,3,1,0,-1,3,17,14,17,14,13,13,10,6,2,2</a:t>
            </a:r>
          </a:p>
          <a:p>
            <a:r>
              <a:rPr lang="pl-PL" sz="800" dirty="0">
                <a:latin typeface="Consolas"/>
                <a:cs typeface="Consolas"/>
              </a:rPr>
              <a:t>"yyY,wbDZ0@",0,0,3,2,0,-1,4,65.54588851677637,"YDZyywb0,@",51.92475240350173,13.621136113274641,20.781068685625232,0,0,3,1,0,-1,3,16,14,16,14,14,14,10,7,1,2</a:t>
            </a:r>
          </a:p>
          <a:p>
            <a:r>
              <a:rPr lang="pl-PL" sz="800" dirty="0">
                <a:latin typeface="Consolas"/>
                <a:cs typeface="Consolas"/>
              </a:rPr>
              <a:t>"1,(*</a:t>
            </a:r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*zWx",0,5,0,2,0,0,7,65.54588851677637,"TWszx1,(**",51.92475240350173,13.621136113274641,20.781068685625232,0,3,2,1,0,0,6,18,14,16,13,15,15,10,5,1,4</a:t>
            </a:r>
          </a:p>
          <a:p>
            <a:r>
              <a:rPr lang="pl-PL" sz="800" dirty="0">
                <a:latin typeface="Consolas"/>
                <a:cs typeface="Consolas"/>
              </a:rPr>
              <a:t>!4UH&gt;t6L&lt;K,1,1,2,1,1,-1,5,65.54588851677637,UHLKt46!&gt;&lt;,51.92475240350173,13.621136113274641,20.781068685625232,0,1,3,1,0,-1,4,24,16,24,16,17,17,10,5,2,3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dLZx</a:t>
            </a:r>
            <a:r>
              <a:rPr lang="pl-PL" sz="800" dirty="0">
                <a:latin typeface="Consolas"/>
                <a:cs typeface="Consolas"/>
              </a:rPr>
              <a:t>{s$1i:,0,1,1,1,0,0,3,65.54588851677637,LZdxsi1{$:,51.92475240350173,13.621136113274641,20.781068685625232,0,1,3,1,0,-1,4,18,15,18,15,15,15,10,6,1,3</a:t>
            </a:r>
          </a:p>
          <a:p>
            <a:r>
              <a:rPr lang="pl-PL" sz="800" dirty="0">
                <a:latin typeface="Consolas"/>
                <a:cs typeface="Consolas"/>
              </a:rPr>
              <a:t>;5NemelGX8,1,0,4,1,1,-1,6,65.54588851677637,NGXemel58;,51.92475240350173,13.621136113274641,20.781068685625232,0,0,4,1,0,-1,4,16,14,16,14,13,13,10,7,2,1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"i7#op,N2c6",0,1,1,0,1,-1,2,65.54588851677637,"Niopc726#,",51.92475240350173,13.621136113274641,20.781068685625232,0,0,3,0,0,-1,2,19,14,19,14,12,12,10,5,3,2</a:t>
            </a:r>
          </a:p>
          <a:p>
            <a:r>
              <a:rPr lang="pl-PL" sz="800" dirty="0">
                <a:latin typeface="Consolas"/>
                <a:cs typeface="Consolas"/>
              </a:rPr>
              <a:t>t-pg8ceMUs,0,0,3,1,1,-1,4,65.54588851677637,MUtpgces8-,54.2466804983891,11.29920801838728,17.238622092208367,0,0,4,1,0,-1,4,16,13,16,13,12,12,10,8,1,1</a:t>
            </a:r>
          </a:p>
          <a:p>
            <a:r>
              <a:rPr lang="pl-PL" sz="800" dirty="0">
                <a:latin typeface="Consolas"/>
                <a:cs typeface="Consolas"/>
              </a:rPr>
              <a:t>j;W7&lt;=p*lq,0,5,0,0,0,0,5,65.54588851677637,Wjplq7;&lt;=*,52.92475240350173,12.621136113274641,19.25541997961364,0,3,2,0,0,0,5,19,13,18,14,13,13,10,5,1,4</a:t>
            </a:r>
          </a:p>
          <a:p>
            <a:r>
              <a:rPr lang="pl-PL" sz="800" dirty="0">
                <a:latin typeface="Consolas"/>
                <a:cs typeface="Consolas"/>
              </a:rPr>
              <a:t>:r6Sa/t*|&amp;,1,5,1,0,1,-1,7,65.54588851677637,Srat6:/*|&amp;,53.2466804983891,12.29920801838728,18.76427079821996,0,5,2,0,0,-1,6,20,14,20,14,15,15,10,4,1,5</a:t>
            </a:r>
          </a:p>
          <a:p>
            <a:r>
              <a:rPr lang="pl-PL" sz="800" dirty="0">
                <a:latin typeface="Consolas"/>
                <a:cs typeface="Consolas"/>
              </a:rPr>
              <a:t>1$Z?=LK(Eo,0,5,0,1,0,0,6,65.54588851677637,ZLKEo1$?=(,52.92475240350173,12.621136113274641,19.25541997961364,0,3,2,1,0,-1,5,21,17,21,17,17,17,10,5,1,4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wu*</a:t>
            </a:r>
            <a:r>
              <a:rPr lang="pl-PL" sz="800" dirty="0" err="1">
                <a:latin typeface="Consolas"/>
                <a:cs typeface="Consolas"/>
              </a:rPr>
              <a:t>QjE</a:t>
            </a:r>
            <a:r>
              <a:rPr lang="pl-PL" sz="800" dirty="0">
                <a:latin typeface="Consolas"/>
                <a:cs typeface="Consolas"/>
              </a:rPr>
              <a:t>{u{3,0,3,1,1,0,-2,3,65.54588851677637,QEwuju3*{{,51.92475240350173,13.621136113274641,20.781068685625232,0,1,3,1,0,-1,4,21,14,20,14,15,15,10,6,1,3</a:t>
            </a:r>
          </a:p>
          <a:p>
            <a:r>
              <a:rPr lang="pl-PL" sz="800" dirty="0">
                <a:latin typeface="Consolas"/>
                <a:cs typeface="Consolas"/>
              </a:rPr>
              <a:t>0&amp;BvcTBJua,0,0,3,1,0,-1,3,65.54588851677637,BTBJvcua0&amp;,52.92475240350173,12.621136113274641,19.25541997961364,0,0,4,1,0,0,5,16,15,16,15,15,15,10,8,1,1</a:t>
            </a:r>
          </a:p>
          <a:p>
            <a:r>
              <a:rPr lang="pl-PL" sz="800" dirty="0">
                <a:latin typeface="Consolas"/>
                <a:cs typeface="Consolas"/>
              </a:rPr>
              <a:t>%@5B{0bNHL,1,1,2,1,0,0,5,65.54588851677637,BNHLb50%@{,51.92475240350173,13.621136113274641,20.781068685625232,0,1,3,1,0,0,5,22,18,22,18,17,17,10,5,2,3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oPML~G</a:t>
            </a:r>
            <a:r>
              <a:rPr lang="pl-PL" sz="800" dirty="0">
                <a:latin typeface="Consolas"/>
                <a:cs typeface="Consolas"/>
              </a:rPr>
              <a:t>}O8g,0,1,1,1,1,-1,3,65.54588851677637,PMLGOog8~},52.661717997667935,12.884170519108435,19.656718080510498,0,0,3,1,0,-</a:t>
            </a:r>
            <a:r>
              <a:rPr lang="pl-PL" sz="800" dirty="0" smtClean="0">
                <a:latin typeface="Consolas"/>
                <a:cs typeface="Consolas"/>
              </a:rPr>
              <a:t>1,3,23,17,23,17,17,17,10,7,1,2</a:t>
            </a:r>
          </a:p>
          <a:p>
            <a:r>
              <a:rPr lang="pl-PL" sz="800" dirty="0">
                <a:latin typeface="Consolas"/>
                <a:cs typeface="Consolas"/>
              </a:rPr>
              <a:t>"7o{,%~hM6D",0,5,1,1,1,-1,7,65.54588851677637,"MDoh76{,%~",51.33978990278057,14.206098613995799,21.673515967915773,0,3,2,1,0,-1,5,21,16,21,16,15,15,10,4,2,4</a:t>
            </a:r>
          </a:p>
          <a:p>
            <a:r>
              <a:rPr lang="pl-PL" sz="800" dirty="0">
                <a:latin typeface="Consolas"/>
                <a:cs typeface="Consolas"/>
              </a:rPr>
              <a:t>^d)6JgD:N8,1,1,1,1,0,0,4,65.54588851677637,JDNdg68^):,50.92475240350173,14.621136113274641,22.306717391636827,0,1,3,1,0,0,5,21,16,20,14,16,16,10,5,2,3</a:t>
            </a:r>
          </a:p>
          <a:p>
            <a:r>
              <a:rPr lang="pl-PL" sz="800" dirty="0">
                <a:latin typeface="Consolas"/>
                <a:cs typeface="Consolas"/>
              </a:rPr>
              <a:t>b5SAY8V7n$,0,0,4,1,1,-1,5,65.54588851677637,SAYVbn587$,51.92475240350173,13.621136113274641,20.781068685625232,0,0,4,1,0,-1,4,21,15,21,15,15,15,10,6,3,1</a:t>
            </a:r>
          </a:p>
          <a:p>
            <a:r>
              <a:rPr lang="pl-PL" sz="800" dirty="0">
                <a:latin typeface="Consolas"/>
                <a:cs typeface="Consolas"/>
              </a:rPr>
              <a:t>j;LqL8GHN8,0,0,3,1,1,0,5,65.54588851677637,LLGHNjq88;,52.661717997667935,12.884170519108435,19.656718080510498,0,0,4,1,0,0,5,20,16,20,16,15,15,10,7,2,1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&amp;G};a+5.}Z,1,7,0,0,0,0,8,65.54588851677637,GZa5&amp;};+.},54.2466804983891,11.29920801838728,17.238622092208367,0,7,1,1,0,-1,8,23,18,23,18,16,16,10,3,1,6</a:t>
            </a:r>
          </a:p>
          <a:p>
            <a:r>
              <a:rPr lang="pl-PL" sz="800" dirty="0">
                <a:latin typeface="Consolas"/>
                <a:cs typeface="Consolas"/>
              </a:rPr>
              <a:t>^S9ha|[c&amp;a,1,3,1,0,1,-1,5,65.54588851677637,Shaca9^|[&amp;,52.92475240350173,12.621136113274641,19.25541997961364,0,3,2,0,0,-1,4,21,14,20,14,14,14,10,5,1,4</a:t>
            </a:r>
          </a:p>
          <a:p>
            <a:r>
              <a:rPr lang="pl-PL" sz="800" dirty="0">
                <a:latin typeface="Consolas"/>
                <a:cs typeface="Consolas"/>
              </a:rPr>
              <a:t>8Y*</a:t>
            </a:r>
            <a:r>
              <a:rPr lang="pl-PL" sz="800" dirty="0" err="1">
                <a:latin typeface="Consolas"/>
                <a:cs typeface="Consolas"/>
              </a:rPr>
              <a:t>sAm</a:t>
            </a:r>
            <a:r>
              <a:rPr lang="pl-PL" sz="800" dirty="0">
                <a:latin typeface="Consolas"/>
                <a:cs typeface="Consolas"/>
              </a:rPr>
              <a:t>&gt;H[l,0,3,1,1,0,-1,4,65.54588851677637,YAHsml8*&gt;[,51.50971490422289,14.036173612553485,21.41427010934629,0,1,3,1,0,-</a:t>
            </a:r>
            <a:r>
              <a:rPr lang="pl-PL" sz="800" dirty="0" smtClean="0">
                <a:latin typeface="Consolas"/>
                <a:cs typeface="Consolas"/>
              </a:rPr>
              <a:t>1,4,24,15,23,15,15,15,10,6,1,3</a:t>
            </a:r>
          </a:p>
          <a:p>
            <a:r>
              <a:rPr lang="pl-PL" sz="800" dirty="0" smtClean="0">
                <a:latin typeface="Consolas"/>
                <a:cs typeface="Consolas"/>
              </a:rPr>
              <a:t>gN2b[7K(Al,0,1,1,1,1,-1,3,65.54588851677637,NKAgbl27[(,50.92475240350173,14.621136113274641,22.306717391636827,0,0,3,1,0,-1,3,21,16,21,16,14,14,10,6,2,2</a:t>
            </a:r>
          </a:p>
          <a:p>
            <a:r>
              <a:rPr lang="pl-PL" sz="800" dirty="0" smtClean="0">
                <a:latin typeface="Consolas"/>
                <a:cs typeface="Consolas"/>
              </a:rPr>
              <a:t>}</a:t>
            </a:r>
            <a:r>
              <a:rPr lang="pl-PL" sz="800" dirty="0" err="1" smtClean="0">
                <a:latin typeface="Consolas"/>
                <a:cs typeface="Consolas"/>
              </a:rPr>
              <a:t>GdB.J</a:t>
            </a:r>
            <a:r>
              <a:rPr lang="pl-PL" sz="800" dirty="0" smtClean="0">
                <a:latin typeface="Consolas"/>
                <a:cs typeface="Consolas"/>
              </a:rPr>
              <a:t>/2pJ,1,1,2,2,0,0,6,65.54588851677637,GBJJdp2}./,51.92475240350173,13.621136113274641,20.781068685625232,0,1,3,1,0,0,5,21,17,21,17,15,15,10,6,1,3</a:t>
            </a:r>
            <a:endParaRPr lang="pl-PL" sz="800" dirty="0">
              <a:latin typeface="Consolas"/>
              <a:cs typeface="Consola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sz="8000" dirty="0" smtClean="0"/>
              <a:t>somehow.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82987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</a:t>
            </a:r>
            <a:br>
              <a:rPr lang="en-US" dirty="0" smtClean="0"/>
            </a:br>
            <a:r>
              <a:rPr lang="en-US" b="0" dirty="0" smtClean="0"/>
              <a:t>to explore usability and security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/>
              <a:t>Support</a:t>
            </a:r>
            <a:r>
              <a:rPr lang="en-US" dirty="0"/>
              <a:t> password usability research activities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integrate</a:t>
            </a:r>
            <a:r>
              <a:rPr lang="en-US" dirty="0" smtClean="0"/>
              <a:t> </a:t>
            </a:r>
            <a:r>
              <a:rPr lang="en-US" dirty="0"/>
              <a:t>various measurements of passwords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leverage</a:t>
            </a:r>
            <a:r>
              <a:rPr lang="en-US" dirty="0" smtClean="0"/>
              <a:t> </a:t>
            </a:r>
            <a:r>
              <a:rPr lang="en-US" dirty="0"/>
              <a:t>web </a:t>
            </a:r>
            <a:r>
              <a:rPr lang="en-US" dirty="0" smtClean="0"/>
              <a:t>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6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flexibly </a:t>
            </a:r>
            <a:r>
              <a:rPr lang="en-US" b="1" dirty="0"/>
              <a:t>display</a:t>
            </a:r>
            <a:r>
              <a:rPr lang="en-US" dirty="0"/>
              <a:t> data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enable </a:t>
            </a:r>
            <a:r>
              <a:rPr lang="en-US" dirty="0"/>
              <a:t>the </a:t>
            </a:r>
            <a:r>
              <a:rPr lang="en-US" b="1" dirty="0"/>
              <a:t>exploration</a:t>
            </a:r>
            <a:r>
              <a:rPr lang="en-US" dirty="0"/>
              <a:t> of where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</a:t>
            </a:r>
            <a:r>
              <a:rPr lang="en-US" dirty="0"/>
              <a:t>security and usability collide 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enable </a:t>
            </a:r>
            <a:r>
              <a:rPr lang="en-US" b="1" dirty="0" smtClean="0"/>
              <a:t>education</a:t>
            </a:r>
            <a:r>
              <a:rPr lang="en-US" dirty="0" smtClean="0"/>
              <a:t> </a:t>
            </a:r>
            <a:r>
              <a:rPr lang="en-US" dirty="0"/>
              <a:t>through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availability of </a:t>
            </a:r>
            <a:r>
              <a:rPr lang="en-US" dirty="0"/>
              <a:t>passwords in terms of </a:t>
            </a:r>
            <a:r>
              <a:rPr lang="en-US" dirty="0" smtClean="0"/>
              <a:t>their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3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1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963854" y="1282305"/>
            <a:ext cx="654673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usability </a:t>
            </a:r>
          </a:p>
          <a:p>
            <a:r>
              <a:rPr lang="en-US" sz="4800" b="0" dirty="0" smtClean="0"/>
              <a:t>and </a:t>
            </a:r>
            <a:r>
              <a:rPr lang="en-US" sz="4800" dirty="0" smtClean="0"/>
              <a:t>security </a:t>
            </a:r>
            <a:r>
              <a:rPr lang="en-US" sz="4800" b="0" dirty="0" smtClean="0"/>
              <a:t>metrics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11480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04" y="-7794"/>
            <a:ext cx="9546648" cy="51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7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password </a:t>
            </a:r>
            <a:r>
              <a:rPr lang="en-US" dirty="0"/>
              <a:t>strength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3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and Phonological Difficulty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password to </a:t>
            </a:r>
            <a:r>
              <a:rPr lang="en-US" dirty="0" err="1"/>
              <a:t>natual</a:t>
            </a:r>
            <a:r>
              <a:rPr lang="en-US" dirty="0"/>
              <a:t> language. </a:t>
            </a:r>
          </a:p>
        </p:txBody>
      </p:sp>
    </p:spTree>
    <p:extLst>
      <p:ext uri="{BB962C8B-B14F-4D97-AF65-F5344CB8AC3E}">
        <p14:creationId xmlns:p14="http://schemas.microsoft.com/office/powerpoint/2010/main" val="189450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keystrokes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keystrokes to enter a password in desktop, android, and </a:t>
            </a:r>
            <a:r>
              <a:rPr lang="en-US" dirty="0" err="1"/>
              <a:t>ipod</a:t>
            </a:r>
            <a:r>
              <a:rPr lang="en-US" dirty="0"/>
              <a:t> devices.</a:t>
            </a:r>
          </a:p>
        </p:txBody>
      </p:sp>
    </p:spTree>
    <p:extLst>
      <p:ext uri="{BB962C8B-B14F-4D97-AF65-F5344CB8AC3E}">
        <p14:creationId xmlns:p14="http://schemas.microsoft.com/office/powerpoint/2010/main" val="209677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Rearrange passwords by character type to decrease </a:t>
            </a:r>
            <a:r>
              <a:rPr lang="en-US" dirty="0"/>
              <a:t>keystrokes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enter </a:t>
            </a:r>
            <a:r>
              <a:rPr lang="en-US" dirty="0" smtClean="0"/>
              <a:t>on </a:t>
            </a:r>
            <a:r>
              <a:rPr lang="en-US" dirty="0"/>
              <a:t>mobile devices</a:t>
            </a:r>
          </a:p>
        </p:txBody>
      </p:sp>
    </p:spTree>
    <p:extLst>
      <p:ext uri="{BB962C8B-B14F-4D97-AF65-F5344CB8AC3E}">
        <p14:creationId xmlns:p14="http://schemas.microsoft.com/office/powerpoint/2010/main" val="39736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2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Building </a:t>
            </a:r>
            <a:r>
              <a:rPr lang="en-US" sz="4800" b="0" dirty="0" smtClean="0"/>
              <a:t>a password</a:t>
            </a:r>
          </a:p>
          <a:p>
            <a:r>
              <a:rPr lang="en-US" sz="4800" b="0" dirty="0" smtClean="0"/>
              <a:t>visualization tool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410043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Tiers </a:t>
            </a:r>
            <a:r>
              <a:rPr lang="en-US" dirty="0"/>
              <a:t>of </a:t>
            </a:r>
            <a:r>
              <a:rPr lang="en-US" dirty="0" smtClean="0"/>
              <a:t>granularity</a:t>
            </a:r>
            <a:endParaRPr lang="en-US" dirty="0"/>
          </a:p>
          <a:p>
            <a:r>
              <a:rPr lang="en-US" dirty="0"/>
              <a:t>Side by side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10, 100, 1000 passwords</a:t>
            </a:r>
            <a:endParaRPr lang="en-US" dirty="0"/>
          </a:p>
        </p:txBody>
      </p:sp>
      <p:pic>
        <p:nvPicPr>
          <p:cNvPr id="2" name="Picture 1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27" y="0"/>
            <a:ext cx="1282700" cy="5143500"/>
          </a:xfrm>
          <a:prstGeom prst="rect">
            <a:avLst/>
          </a:prstGeom>
        </p:spPr>
      </p:pic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4" y="-4202100"/>
            <a:ext cx="2716870" cy="108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allelcoo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42" y="105295"/>
            <a:ext cx="8085717" cy="49073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10, 100, 1000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</p:spTree>
    <p:extLst>
      <p:ext uri="{BB962C8B-B14F-4D97-AF65-F5344CB8AC3E}">
        <p14:creationId xmlns:p14="http://schemas.microsoft.com/office/powerpoint/2010/main" val="105531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endParaRPr lang="en-US" dirty="0" smtClean="0"/>
          </a:p>
          <a:p>
            <a:r>
              <a:rPr lang="en-US" dirty="0" smtClean="0"/>
              <a:t>permuted </a:t>
            </a:r>
            <a:r>
              <a:rPr lang="en-US" dirty="0" smtClean="0"/>
              <a:t>counterparts</a:t>
            </a:r>
            <a:endParaRPr lang="en-US" dirty="0"/>
          </a:p>
        </p:txBody>
      </p:sp>
      <p:pic>
        <p:nvPicPr>
          <p:cNvPr id="4" name="Picture 3" descr="comparemetrics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86" y="777488"/>
            <a:ext cx="3984702" cy="35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Lacking in usability</a:t>
            </a:r>
          </a:p>
          <a:p>
            <a:r>
              <a:rPr lang="en-US" dirty="0" smtClean="0"/>
              <a:t>Winning in longevity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endParaRPr lang="en-US" dirty="0" smtClean="0"/>
          </a:p>
          <a:p>
            <a:r>
              <a:rPr lang="en-US" dirty="0" smtClean="0"/>
              <a:t>permuted </a:t>
            </a:r>
            <a:r>
              <a:rPr lang="en-US" dirty="0" smtClean="0"/>
              <a:t>counterparts</a:t>
            </a:r>
            <a:endParaRPr lang="en-US" dirty="0"/>
          </a:p>
        </p:txBody>
      </p:sp>
      <p:pic>
        <p:nvPicPr>
          <p:cNvPr id="6" name="Picture 5" descr="Screen Shot 2015-07-24 at 11.4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52" y="0"/>
            <a:ext cx="29238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98" y="538976"/>
            <a:ext cx="70991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58" y="0"/>
            <a:ext cx="699390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3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28" y="0"/>
            <a:ext cx="705114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0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wait, there’s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improvements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visualization </a:t>
            </a:r>
            <a:r>
              <a:rPr lang="en-US" dirty="0" smtClean="0"/>
              <a:t>paradigms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Added parallel coordinates. Can view more precisely the interactions between datasets</a:t>
            </a:r>
          </a:p>
          <a:p>
            <a:r>
              <a:rPr lang="en-US" dirty="0" smtClean="0"/>
              <a:t>Compare multiple datasets</a:t>
            </a:r>
            <a:endParaRPr lang="en-US" dirty="0"/>
          </a:p>
          <a:p>
            <a:r>
              <a:rPr lang="en-US" dirty="0" smtClean="0"/>
              <a:t>GUI </a:t>
            </a:r>
            <a:r>
              <a:rPr lang="en-US" dirty="0"/>
              <a:t>improvements</a:t>
            </a:r>
          </a:p>
          <a:p>
            <a:pPr lvl="1"/>
            <a:r>
              <a:rPr lang="en-US" dirty="0" smtClean="0"/>
              <a:t>upload </a:t>
            </a:r>
            <a:r>
              <a:rPr lang="en-US" dirty="0"/>
              <a:t>files</a:t>
            </a:r>
          </a:p>
          <a:p>
            <a:r>
              <a:rPr lang="en-US" dirty="0" smtClean="0"/>
              <a:t>Restructuring </a:t>
            </a:r>
            <a:r>
              <a:rPr lang="en-US" dirty="0"/>
              <a:t>code</a:t>
            </a:r>
          </a:p>
          <a:p>
            <a:pPr lvl="1"/>
            <a:r>
              <a:rPr lang="en-US" dirty="0" smtClean="0"/>
              <a:t>encapsulation</a:t>
            </a:r>
            <a:r>
              <a:rPr lang="en-US" dirty="0"/>
              <a:t>/modularization</a:t>
            </a:r>
          </a:p>
          <a:p>
            <a:pPr lvl="1"/>
            <a:r>
              <a:rPr lang="en-US" dirty="0" smtClean="0"/>
              <a:t>Flexibility</a:t>
            </a:r>
            <a:endParaRPr lang="en-US" dirty="0"/>
          </a:p>
          <a:p>
            <a:pPr lvl="1"/>
            <a:r>
              <a:rPr lang="en-US" dirty="0" smtClean="0"/>
              <a:t>reusability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79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3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Walkthrough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157151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4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Lessons</a:t>
            </a:r>
          </a:p>
          <a:p>
            <a:r>
              <a:rPr lang="en-US" sz="4800" dirty="0" smtClean="0"/>
              <a:t>learned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292651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and communicate the </a:t>
            </a:r>
            <a:r>
              <a:rPr lang="en-US" dirty="0"/>
              <a:t>encoding scheme of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85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</a:t>
            </a:r>
            <a:r>
              <a:rPr lang="en-US" dirty="0"/>
              <a:t>constraints</a:t>
            </a:r>
            <a:r>
              <a:rPr lang="en-US" b="0" dirty="0"/>
              <a:t> of specialized 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8762" y="467867"/>
            <a:ext cx="2424626" cy="1707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Super secure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3" y="1227392"/>
            <a:ext cx="1302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super secure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2757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LPD score with usability data</a:t>
            </a:r>
          </a:p>
          <a:p>
            <a:r>
              <a:rPr lang="en-US" dirty="0" smtClean="0"/>
              <a:t>Expansion </a:t>
            </a:r>
            <a:r>
              <a:rPr lang="en-US" dirty="0"/>
              <a:t>of security metrics / accurate description of password </a:t>
            </a:r>
            <a:r>
              <a:rPr lang="en-US" dirty="0" smtClean="0"/>
              <a:t>strength</a:t>
            </a:r>
            <a:endParaRPr lang="en-US" dirty="0"/>
          </a:p>
          <a:p>
            <a:r>
              <a:rPr lang="en-US" dirty="0" smtClean="0"/>
              <a:t>Expand </a:t>
            </a:r>
            <a:r>
              <a:rPr lang="en-US" dirty="0"/>
              <a:t>into a generic multivariate data analysis tool</a:t>
            </a:r>
          </a:p>
          <a:p>
            <a:r>
              <a:rPr lang="en-US" dirty="0" smtClean="0"/>
              <a:t>Client </a:t>
            </a:r>
            <a:r>
              <a:rPr lang="en-US" dirty="0"/>
              <a:t>side calculation of password values</a:t>
            </a:r>
          </a:p>
        </p:txBody>
      </p:sp>
    </p:spTree>
    <p:extLst>
      <p:ext uri="{BB962C8B-B14F-4D97-AF65-F5344CB8AC3E}">
        <p14:creationId xmlns:p14="http://schemas.microsoft.com/office/powerpoint/2010/main" val="118845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requirements,</a:t>
            </a:r>
          </a:p>
          <a:p>
            <a:r>
              <a:rPr lang="en-US" dirty="0"/>
              <a:t>w</a:t>
            </a:r>
            <a:r>
              <a:rPr lang="en-US" dirty="0" smtClean="0"/>
              <a:t>hich cause mental strain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for user accounts must have at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twelve (12)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must contain characters from at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</p:spTree>
    <p:extLst>
      <p:ext uri="{BB962C8B-B14F-4D97-AF65-F5344CB8AC3E}">
        <p14:creationId xmlns:p14="http://schemas.microsoft.com/office/powerpoint/2010/main" val="153846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for user accounts must have at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least </a:t>
            </a:r>
            <a:r>
              <a:rPr lang="en-US" b="1" dirty="0">
                <a:latin typeface="Helvetica"/>
                <a:cs typeface="Helvetica"/>
              </a:rPr>
              <a:t>twelve (12) </a:t>
            </a:r>
            <a:r>
              <a:rPr lang="en-US" dirty="0"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must contain characters from 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</p:spTree>
    <p:extLst>
      <p:ext uri="{BB962C8B-B14F-4D97-AF65-F5344CB8AC3E}">
        <p14:creationId xmlns:p14="http://schemas.microsoft.com/office/powerpoint/2010/main" val="357657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elvetica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helvetica_white.thmx</Template>
  <TotalTime>770</TotalTime>
  <Words>1448</Words>
  <Application>Microsoft Macintosh PowerPoint</Application>
  <PresentationFormat>On-screen Show (16:9)</PresentationFormat>
  <Paragraphs>195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helvetica_white</vt:lpstr>
      <vt:lpstr>The Authentication Equation   Visualizing the convergence of  security and usability  of text-based passwords</vt:lpstr>
      <vt:lpstr>PowerPoint Presentation</vt:lpstr>
      <vt:lpstr>the universal struggle of the modern human</vt:lpstr>
      <vt:lpstr>PowerPoint Presentation</vt:lpstr>
      <vt:lpstr>text-based passwords</vt:lpstr>
      <vt:lpstr>text-based passwords</vt:lpstr>
      <vt:lpstr>text-based passwords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cognitive load of passwords</vt:lpstr>
      <vt:lpstr>cognitive load of passwords</vt:lpstr>
      <vt:lpstr>cognitive load of passwords</vt:lpstr>
      <vt:lpstr>cognitive load of passwords</vt:lpstr>
      <vt:lpstr>PowerPoint Presentation</vt:lpstr>
      <vt:lpstr>PowerPoint Presentation</vt:lpstr>
      <vt:lpstr>PowerPoint Presentation</vt:lpstr>
      <vt:lpstr>coping strategies </vt:lpstr>
      <vt:lpstr>coping strategies </vt:lpstr>
      <vt:lpstr>PowerPoint Presentation</vt:lpstr>
      <vt:lpstr>PowerPoint Presentation</vt:lpstr>
      <vt:lpstr>Do usable and secure passwords exist? </vt:lpstr>
      <vt:lpstr>PowerPoint Presentation</vt:lpstr>
      <vt:lpstr>Can we optimize password requirements for usability?</vt:lpstr>
      <vt:lpstr>Identify which aspects  of secure passwords lead to  usability failures</vt:lpstr>
      <vt:lpstr>PowerPoint Presentation</vt:lpstr>
      <vt:lpstr>Explore the interaction between security and usability components of passwords</vt:lpstr>
      <vt:lpstr>PowerPoint Presentation</vt:lpstr>
      <vt:lpstr>visualization tool to explore usability and security password metrics</vt:lpstr>
      <vt:lpstr>Goals of the tool</vt:lpstr>
      <vt:lpstr>Goals of the tool</vt:lpstr>
      <vt:lpstr>1</vt:lpstr>
      <vt:lpstr>Entropy</vt:lpstr>
      <vt:lpstr>Linguistic and Phonological Difficulty</vt:lpstr>
      <vt:lpstr>Number of keystrokes</vt:lpstr>
      <vt:lpstr>Password permutation</vt:lpstr>
      <vt:lpstr>2</vt:lpstr>
      <vt:lpstr>Design goals</vt:lpstr>
      <vt:lpstr>Scalability </vt:lpstr>
      <vt:lpstr>Scalability </vt:lpstr>
      <vt:lpstr>Tiers of granularity</vt:lpstr>
      <vt:lpstr>Side by side comparison</vt:lpstr>
      <vt:lpstr>Side by side comparison</vt:lpstr>
      <vt:lpstr>Interactivity</vt:lpstr>
      <vt:lpstr>Interactivity</vt:lpstr>
      <vt:lpstr>Interactivity</vt:lpstr>
      <vt:lpstr>PowerPoint Presentation</vt:lpstr>
      <vt:lpstr>Tool improvements </vt:lpstr>
      <vt:lpstr>3</vt:lpstr>
      <vt:lpstr>4</vt:lpstr>
      <vt:lpstr>Understand and communicate the encoding scheme of visualization</vt:lpstr>
      <vt:lpstr>Understand constraints of specialized visualization tools</vt:lpstr>
      <vt:lpstr>Future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Authentication Equation   Visualizing the convergence of  security and usability  of text-based passwords</dc:title>
  <dc:creator>Cathryn</dc:creator>
  <cp:lastModifiedBy>Cathryn</cp:lastModifiedBy>
  <cp:revision>26</cp:revision>
  <dcterms:created xsi:type="dcterms:W3CDTF">2015-07-14T17:18:55Z</dcterms:created>
  <dcterms:modified xsi:type="dcterms:W3CDTF">2015-07-24T18:24:58Z</dcterms:modified>
</cp:coreProperties>
</file>